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Instrument Sans Medium" panose="020B0604020202020204" charset="0"/>
      <p:regular r:id="rId17"/>
    </p:embeddedFont>
    <p:embeddedFont>
      <p:font typeface="Instrument Sans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63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5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213128" y="2773799"/>
            <a:ext cx="12204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5D5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FPGA for Real-Time Financial Data Processing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3778448" y="3822740"/>
            <a:ext cx="70735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Senior Design Project – ECE 4013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47298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Advisor: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Callie Hao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Members: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Daniel Niemann, Jose Barrios, Rohit Hari, Faris Fakhouri, Anastasios Siris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9578" y="1954530"/>
            <a:ext cx="6151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Cost &amp; Market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0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Prototype Budget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Primarily allocated towards </a:t>
            </a: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specialized FPGA boards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necessary development tools.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Differentiator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unique </a:t>
            </a: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+ FPGA hybrid solution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provides unmatched speed and intelligence.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30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Market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primary beneficiaries are sectors requiring extreme low-latency data processing, specifically: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413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High-Frequency Trading (HFT) Firms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835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Algorithmic Trading Desks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6257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Risk Management Platforms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80D5FD-B525-6B0E-DFEF-C97CA376DEFB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0698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Current Status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32303"/>
            <a:ext cx="6407944" cy="680442"/>
          </a:xfrm>
          <a:prstGeom prst="roundRect">
            <a:avLst>
              <a:gd name="adj" fmla="val 4800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621" y="2359819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139559"/>
            <a:ext cx="4672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Framework &amp; Platform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Selected </a:t>
            </a:r>
            <a:r>
              <a:rPr lang="en-US" sz="1750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TensorFlow/Keras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as the AI framework and identified the target </a:t>
            </a:r>
            <a:r>
              <a:rPr lang="en-US" sz="1750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FPGA platform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232303"/>
            <a:ext cx="6408063" cy="680442"/>
          </a:xfrm>
          <a:prstGeom prst="roundRect">
            <a:avLst>
              <a:gd name="adj" fmla="val 4800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498" y="2359819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Proposal Completion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completed and submitted the project </a:t>
            </a:r>
            <a:r>
              <a:rPr lang="en-US" sz="1750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proposal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809411"/>
            <a:ext cx="6407944" cy="680442"/>
          </a:xfrm>
          <a:prstGeom prst="roundRect">
            <a:avLst>
              <a:gd name="adj" fmla="val 4800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621" y="4936927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0604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Initial Model Training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20604" y="6207085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Trained the first AI model with </a:t>
            </a:r>
            <a:r>
              <a:rPr lang="en-US" sz="1750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32-bit precision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809411"/>
            <a:ext cx="6408063" cy="680442"/>
          </a:xfrm>
          <a:prstGeom prst="roundRect">
            <a:avLst>
              <a:gd name="adj" fmla="val 4800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2498" y="4936927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55362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Quantization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Initiated transformation of the model into a </a:t>
            </a:r>
            <a:r>
              <a:rPr lang="en-US" sz="1750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Q8 QKeras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format for optimized FPGA deployment.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5E8EEF-D965-51AF-92AD-418CD28D0A70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Team Roles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534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Daniel Niemann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Webmaster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6534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Jose Barrios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Documentation Coordinator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6534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Rohit Hari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Expo Coordinator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Faris Fakhouri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2636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Manager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Anastasios Siris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2636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Standards &amp; Compliance Lead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7EAD02-E71E-4B35-B625-0BC649D37E8F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6222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26619" y="2671167"/>
            <a:ext cx="115771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D5D5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FPGA-based data processing: faster, smarter, scalable.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5783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559260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224" y="4793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528411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meets all technical and customer requirements for ultra-low latency financial data processing.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4559260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62982" y="4793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528411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prototype development, rigorous testing, and a final demonstration at the Capstone Expo.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91BBF4-D31D-8DD3-B288-2E8C3BE074F0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74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402449" y="3798570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Questions?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51169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Discussion of pending work and technical challenges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9D1F0E-199D-7168-B92D-F165EF3E0C5D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5095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72007"/>
            <a:ext cx="13042821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3679627"/>
            <a:ext cx="4342448" cy="2032754"/>
          </a:xfrm>
          <a:prstGeom prst="roundRect">
            <a:avLst>
              <a:gd name="adj" fmla="val 4687"/>
            </a:avLst>
          </a:prstGeom>
          <a:solidFill>
            <a:srgbClr val="3D3D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224" y="3906441"/>
            <a:ext cx="3053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Latency Challenge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396859"/>
            <a:ext cx="35486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latency limits trading performance, impacting profitability.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3857" y="3679627"/>
            <a:ext cx="4342567" cy="2032754"/>
          </a:xfrm>
          <a:prstGeom prst="rect">
            <a:avLst/>
          </a:prstGeom>
          <a:solidFill>
            <a:srgbClr val="3D3D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43857" y="3679627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710833" y="3906441"/>
            <a:ext cx="3110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Innovative Solution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10833" y="4396859"/>
            <a:ext cx="320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FPGA + AI for ultra-low latency real-time data processing.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860369" y="4412456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141415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54" y="4518779"/>
            <a:ext cx="283488" cy="354330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6424" y="3679627"/>
            <a:ext cx="4342567" cy="2032754"/>
          </a:xfrm>
          <a:prstGeom prst="rect">
            <a:avLst/>
          </a:prstGeom>
          <a:solidFill>
            <a:srgbClr val="3D3D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486424" y="3679627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05339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Tangible Benefits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53399" y="4396859"/>
            <a:ext cx="35487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Ultra-low latency, enhanced scalability, and dynamic adaptability.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202936" y="4412456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141415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620" y="4518779"/>
            <a:ext cx="283488" cy="3543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1FD6DE-D86C-08F4-740E-C5BD112395F7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28699" y="2014061"/>
            <a:ext cx="8772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Motivation &amp; 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707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</a:t>
            </a: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CPU/GPU systems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struggle with significant latency bottlenecks, hindering rapid financial decision-making. Their sequential processing and overhead are insufficient for high-frequency trading demands.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26707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FPGAs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offer a superior alternative due to their inherent parallelism and deterministic pipelines, enabling predictable and ultra-fast data flow. However, they lack integrated intelligence for dynamic market conditions.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92275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Need: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Develop an AI-enhanced FPGA system to enable smarter, real-time trading decisions, critical for competitive advantage.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C1B23-5CF2-89CC-E224-BAB4D6E355C6}"/>
              </a:ext>
            </a:extLst>
          </p:cNvPr>
          <p:cNvSpPr/>
          <p:nvPr/>
        </p:nvSpPr>
        <p:spPr>
          <a:xfrm>
            <a:off x="12112536" y="7653268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676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9201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141415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8721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1839039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2009180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2746177"/>
            <a:ext cx="2866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FPGA Data Processor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23659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a robust FPGA-based data processor designed for ultra-low latency operations.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2179201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141415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148721"/>
            <a:ext cx="64080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1839039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2009180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85842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Model Integration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Seamlessly integrate a pre-trained AI model (from Tensor/Keras) through High Level Synthesis into Verilog HDL.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5149572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141415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19092"/>
            <a:ext cx="64079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809411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51084" y="5716548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Rigorously optimize the system for minimal latency, and accurate decision making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428548" y="5149572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141415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119092"/>
            <a:ext cx="64080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809411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85842" y="5716548"/>
            <a:ext cx="29813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Extensible Framework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85842" y="6206966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a flexible, open-source framework for future enhancements and adaptations in diverse trading strategies.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6C3EB8-E76F-76CA-E730-4EED458F562B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3816" y="809268"/>
            <a:ext cx="10722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Requirements &amp; Stakeholders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5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Stakeholders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661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Traders: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Seeking execution speed and predictive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712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Institutions: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Requiring reliability, scalability, and integration with existing systems.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Regulators: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Demanding compliance with market integrity and transparency rules.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085023"/>
            <a:ext cx="2943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Customer Needs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26661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Speed: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Microsecond-level latency for competitive advantage.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4712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Reliability: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Robust, fault-tolerant operation in critical environments.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Compliance: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Adherence to strict financial regulations and data security protocols.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28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Constraints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58101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Compatibility: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Seamless hardware/software integration.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6152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Standards: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Compliance with IEEE/ASIC industry standards.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0F6E9-7797-9E03-E642-1DEEEE9063B9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4915" y="622697"/>
            <a:ext cx="6460450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Specifications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896070"/>
            <a:ext cx="4159925" cy="894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00"/>
              </a:lnSpc>
              <a:buNone/>
            </a:pPr>
            <a:r>
              <a:rPr lang="en-US" sz="7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90%</a:t>
            </a:r>
            <a:endParaRPr lang="en-US" sz="7000" dirty="0"/>
          </a:p>
        </p:txBody>
      </p:sp>
      <p:sp>
        <p:nvSpPr>
          <p:cNvPr id="4" name="Text 2"/>
          <p:cNvSpPr/>
          <p:nvPr/>
        </p:nvSpPr>
        <p:spPr>
          <a:xfrm>
            <a:off x="1457325" y="307324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2361" y="3562707"/>
            <a:ext cx="4159925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Ensuring the model makes the right decision most of the time with low error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178" y="1896070"/>
            <a:ext cx="4159925" cy="894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00"/>
              </a:lnSpc>
              <a:buNone/>
            </a:pPr>
            <a:r>
              <a:rPr lang="en-US" sz="7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&lt;1 ms</a:t>
            </a:r>
            <a:endParaRPr lang="en-US" sz="7000" dirty="0"/>
          </a:p>
        </p:txBody>
      </p:sp>
      <p:sp>
        <p:nvSpPr>
          <p:cNvPr id="7" name="Text 5"/>
          <p:cNvSpPr/>
          <p:nvPr/>
        </p:nvSpPr>
        <p:spPr>
          <a:xfrm>
            <a:off x="5890141" y="3073241"/>
            <a:ext cx="2849880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Latency Requirement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178" y="3562707"/>
            <a:ext cx="4159925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Critical for high-frequency trading decisions.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1896070"/>
            <a:ext cx="4159925" cy="894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00"/>
              </a:lnSpc>
              <a:buNone/>
            </a:pPr>
            <a:r>
              <a:rPr lang="en-US" sz="7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IEEE/ASIC</a:t>
            </a:r>
            <a:endParaRPr lang="en-US" sz="7000" dirty="0"/>
          </a:p>
        </p:txBody>
      </p:sp>
      <p:sp>
        <p:nvSpPr>
          <p:cNvPr id="10" name="Text 8"/>
          <p:cNvSpPr/>
          <p:nvPr/>
        </p:nvSpPr>
        <p:spPr>
          <a:xfrm>
            <a:off x="10234374" y="3073241"/>
            <a:ext cx="304704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Compliance Standards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562707"/>
            <a:ext cx="4159925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Adherence to industry benchmarks for reliability.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35178" y="4853226"/>
            <a:ext cx="4159925" cy="894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00"/>
              </a:lnSpc>
              <a:buNone/>
            </a:pPr>
            <a:r>
              <a:rPr lang="en-US" sz="7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AI-&gt;FPGA</a:t>
            </a:r>
            <a:endParaRPr lang="en-US" sz="7000" dirty="0"/>
          </a:p>
        </p:txBody>
      </p:sp>
      <p:sp>
        <p:nvSpPr>
          <p:cNvPr id="13" name="Text 11"/>
          <p:cNvSpPr/>
          <p:nvPr/>
        </p:nvSpPr>
        <p:spPr>
          <a:xfrm>
            <a:off x="5900142" y="603039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Model Flow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235178" y="6519863"/>
            <a:ext cx="4159925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conversion from TensorFlow/Keras models to FPGA via C++ (HLS).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638F96-E7A5-4111-5AAB-B106D7CCACE3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Design Approach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Initial Tradeoffs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Extensive analysis of </a:t>
            </a: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CPU vs. GPU vs. FPGA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optimal performance and efficiency in financial data processing.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Choice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 decision: </a:t>
            </a: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FPGA with dedicated AI accelerator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deterministic low latency and high throughput.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Risk Mitigation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Addressing challenges like </a:t>
            </a: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retraining loops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ensuring </a:t>
            </a: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HDL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efficient resource utilization.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6A3F4-6603-5594-21EE-828B7981AB4B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1303" y="3409474"/>
            <a:ext cx="520767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Engineering Analyses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4965859"/>
            <a:ext cx="4211479" cy="2406015"/>
          </a:xfrm>
          <a:prstGeom prst="roundRect">
            <a:avLst>
              <a:gd name="adj" fmla="val 3564"/>
            </a:avLst>
          </a:prstGeom>
          <a:solidFill>
            <a:srgbClr val="141415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16650" y="4988719"/>
            <a:ext cx="4165759" cy="204073"/>
          </a:xfrm>
          <a:prstGeom prst="roundRect">
            <a:avLst>
              <a:gd name="adj" fmla="val 28573"/>
            </a:avLst>
          </a:prstGeom>
          <a:solidFill>
            <a:srgbClr val="3D3D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0723" y="539686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Critical Path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20723" y="5838111"/>
            <a:ext cx="3757613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most challenging phase identified is the </a:t>
            </a:r>
            <a:r>
              <a:rPr lang="en-US" sz="160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integration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of the AI model onto the FPGA fabric, ensuring data integrity and timing closure.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09342" y="4659630"/>
            <a:ext cx="4211598" cy="2712244"/>
          </a:xfrm>
          <a:prstGeom prst="roundRect">
            <a:avLst>
              <a:gd name="adj" fmla="val 3161"/>
            </a:avLst>
          </a:prstGeom>
          <a:solidFill>
            <a:srgbClr val="141415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232202" y="4682490"/>
            <a:ext cx="4165878" cy="204073"/>
          </a:xfrm>
          <a:prstGeom prst="roundRect">
            <a:avLst>
              <a:gd name="adj" fmla="val 28573"/>
            </a:avLst>
          </a:prstGeom>
          <a:solidFill>
            <a:srgbClr val="3D3D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436275" y="5090636"/>
            <a:ext cx="275010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Feasibility Assessment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436275" y="5531882"/>
            <a:ext cx="375773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core AI model has been </a:t>
            </a:r>
            <a:r>
              <a:rPr lang="en-US" sz="160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validated in TensorFlow/Keras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with promising accuracy, confirming its functional viability for FPGA porting.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25013" y="4353520"/>
            <a:ext cx="4211598" cy="3018353"/>
          </a:xfrm>
          <a:prstGeom prst="roundRect">
            <a:avLst>
              <a:gd name="adj" fmla="val 2841"/>
            </a:avLst>
          </a:prstGeom>
          <a:solidFill>
            <a:srgbClr val="141415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647873" y="4376380"/>
            <a:ext cx="4165878" cy="204073"/>
          </a:xfrm>
          <a:prstGeom prst="roundRect">
            <a:avLst>
              <a:gd name="adj" fmla="val 28573"/>
            </a:avLst>
          </a:prstGeom>
          <a:solidFill>
            <a:srgbClr val="3D3D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851946" y="4784527"/>
            <a:ext cx="258484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Planned Experiments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851946" y="5225772"/>
            <a:ext cx="375773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Rigorous testing includes </a:t>
            </a:r>
            <a:r>
              <a:rPr lang="en-US" sz="160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latency and accuracy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consumption measurements across various data loads to ensure performance targets are met.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CE740-59A0-95AE-657D-5395BFB9C3F4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98903"/>
            <a:ext cx="8576905" cy="48316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37790" y="1293852"/>
            <a:ext cx="3898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Schedule &amp; Milestones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9937790" y="3051572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project follows a structured timeline, from model development to final system demonstration, tracked meticulously with a GANTT chart to ensure timely completion.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9937790" y="5121235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Critical Path: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successful implementation of the FPGA and the seamless integration of the AI model are identified as the most critical tasks for project completion.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EBD8DC-076C-900B-7A90-EACF1AA41992}"/>
              </a:ext>
            </a:extLst>
          </p:cNvPr>
          <p:cNvSpPr/>
          <p:nvPr/>
        </p:nvSpPr>
        <p:spPr>
          <a:xfrm>
            <a:off x="12112536" y="7642117"/>
            <a:ext cx="2517864" cy="579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for financial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843</Words>
  <Application>Microsoft Office PowerPoint</Application>
  <PresentationFormat>Custom</PresentationFormat>
  <Paragraphs>131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José Barrios</dc:creator>
  <cp:lastModifiedBy>Barrios, Jose M</cp:lastModifiedBy>
  <cp:revision>2</cp:revision>
  <dcterms:created xsi:type="dcterms:W3CDTF">2025-08-30T01:09:30Z</dcterms:created>
  <dcterms:modified xsi:type="dcterms:W3CDTF">2025-08-30T01:13:08Z</dcterms:modified>
</cp:coreProperties>
</file>